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5"/>
  </p:notesMasterIdLst>
  <p:handoutMasterIdLst>
    <p:handoutMasterId r:id="rId26"/>
  </p:handoutMasterIdLst>
  <p:sldIdLst>
    <p:sldId id="342" r:id="rId3"/>
    <p:sldId id="316" r:id="rId4"/>
    <p:sldId id="358" r:id="rId5"/>
    <p:sldId id="317" r:id="rId6"/>
    <p:sldId id="318" r:id="rId7"/>
    <p:sldId id="319" r:id="rId8"/>
    <p:sldId id="320" r:id="rId9"/>
    <p:sldId id="323" r:id="rId10"/>
    <p:sldId id="324" r:id="rId11"/>
    <p:sldId id="344" r:id="rId12"/>
    <p:sldId id="327" r:id="rId13"/>
    <p:sldId id="328" r:id="rId14"/>
    <p:sldId id="335" r:id="rId15"/>
    <p:sldId id="329" r:id="rId16"/>
    <p:sldId id="332" r:id="rId17"/>
    <p:sldId id="345" r:id="rId18"/>
    <p:sldId id="322" r:id="rId19"/>
    <p:sldId id="325" r:id="rId20"/>
    <p:sldId id="359" r:id="rId21"/>
    <p:sldId id="360" r:id="rId22"/>
    <p:sldId id="334" r:id="rId23"/>
    <p:sldId id="343" r:id="rId24"/>
  </p:sldIdLst>
  <p:sldSz cx="12192000" cy="6858000"/>
  <p:notesSz cx="6858000" cy="9144000"/>
  <p:defaultTextStyle>
    <a:defPPr>
      <a:defRPr lang="en-US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623"/>
    <a:srgbClr val="8C1515"/>
    <a:srgbClr val="D6DDD3"/>
    <a:srgbClr val="EDE8DD"/>
    <a:srgbClr val="C2B7A1"/>
    <a:srgbClr val="91887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8" autoAdjust="0"/>
    <p:restoredTop sz="73433" autoAdjust="0"/>
  </p:normalViewPr>
  <p:slideViewPr>
    <p:cSldViewPr snapToGrid="0" snapToObjects="1">
      <p:cViewPr varScale="1">
        <p:scale>
          <a:sx n="98" d="100"/>
          <a:sy n="98" d="100"/>
        </p:scale>
        <p:origin x="856" y="200"/>
      </p:cViewPr>
      <p:guideLst/>
    </p:cSldViewPr>
  </p:slideViewPr>
  <p:outlineViewPr>
    <p:cViewPr>
      <p:scale>
        <a:sx n="33" d="100"/>
        <a:sy n="33" d="100"/>
      </p:scale>
      <p:origin x="0" y="-42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wmf"/><Relationship Id="rId4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EDB0F50-4FF0-48BE-9C7E-F42B8C73DB8C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58505AD-CB96-4A4C-B53C-2E3606D4A8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20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8FFF09E-4F7A-47CA-9320-53DA65E0B907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6563AB8-53B0-4816-B72F-C89BE2554E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637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609585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1219170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828754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2438339" algn="l" defTabSz="60958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20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89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509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65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39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dirty="0">
                  <a:solidFill>
                    <a:schemeClr val="dk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b="1" smtClean="0">
                    <a:solidFill>
                      <a:schemeClr val="dk1"/>
                    </a:solidFill>
                  </a:rPr>
                  <a:t>Tỷ</a:t>
                </a:r>
                <a:r>
                  <a:rPr lang="en-US" sz="1600" b="1" baseline="0" smtClean="0">
                    <a:solidFill>
                      <a:schemeClr val="dk1"/>
                    </a:solidFill>
                  </a:rPr>
                  <a:t> lệ mất khóa:</a:t>
                </a:r>
                <a:endParaRPr lang="en-US" sz="1600" b="1" smtClean="0">
                  <a:solidFill>
                    <a:schemeClr val="dk1"/>
                  </a:solidFill>
                </a:endParaRP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smtClean="0">
                    <a:solidFill>
                      <a:schemeClr val="dk1"/>
                    </a:solidFill>
                  </a:rPr>
                  <a:t>Chuỗi Markov ba chiều</a:t>
                </a:r>
                <a:r>
                  <a:rPr lang="en-US" sz="1600" baseline="0" smtClean="0">
                    <a:solidFill>
                      <a:schemeClr val="dk1"/>
                    </a:solidFill>
                  </a:rPr>
                  <a:t> </a:t>
                </a:r>
                <a:r>
                  <a:rPr lang="en-US" sz="1600" smtClean="0">
                    <a:solidFill>
                      <a:schemeClr val="dk1"/>
                    </a:solidFill>
                  </a:rPr>
                  <a:t>ở</a:t>
                </a:r>
                <a:r>
                  <a:rPr lang="en-US" sz="1600" baseline="0" smtClean="0">
                    <a:solidFill>
                      <a:schemeClr val="dk1"/>
                    </a:solidFill>
                  </a:rPr>
                  <a:t> hình 8, </a:t>
                </a:r>
                <a:r>
                  <a:rPr lang="en-US" sz="1600" smtClean="0">
                    <a:solidFill>
                      <a:schemeClr val="dk1"/>
                    </a:solidFill>
                  </a:rPr>
                  <a:t>dùng để định nghĩa trạng thái của hàng đợi,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(𝑛, 𝑠,𝑚)</a:t>
                </a:r>
                <a:r>
                  <a:rPr lang="en-US" sz="1600" smtClean="0">
                    <a:solidFill>
                      <a:schemeClr val="dk1"/>
                    </a:solidFill>
                  </a:rPr>
                  <a:t>. Với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l-GR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ϵ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[0,𝐶]</a:t>
                </a:r>
                <a:r>
                  <a:rPr lang="en-US" sz="1600" smtClean="0">
                    <a:solidFill>
                      <a:schemeClr val="dk1"/>
                    </a:solidFill>
                  </a:rPr>
                  <a:t>,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el-GR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ϵ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𝐺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𝐵]</a:t>
                </a:r>
                <a:r>
                  <a:rPr lang="en-US" sz="1600" smtClean="0">
                    <a:solidFill>
                      <a:schemeClr val="dk1"/>
                    </a:solidFill>
                  </a:rPr>
                  <a:t>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𝑚</a:t>
                </a:r>
                <a:r>
                  <a:rPr lang="el-GR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ϵ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𝑀].</a:t>
                </a:r>
                <a:endParaRPr lang="en-US" sz="1600" smtClean="0">
                  <a:solidFill>
                    <a:schemeClr val="dk1"/>
                  </a:solidFill>
                </a:endParaRP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smtClean="0">
                  <a:solidFill>
                    <a:schemeClr val="dk1"/>
                  </a:solidFill>
                </a:endParaRP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smtClean="0">
                    <a:solidFill>
                      <a:schemeClr val="dk1"/>
                    </a:solidFill>
                  </a:rPr>
                  <a:t>Tỷ lệ mất khóa sẽ thu được từ ma trận chuyển đổi trạng thái của chuỗi Markov.</a:t>
                </a: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smtClean="0">
                    <a:solidFill>
                      <a:schemeClr val="dk1"/>
                    </a:solidFill>
                  </a:rPr>
                  <a:t>Và</a:t>
                </a:r>
                <a:r>
                  <a:rPr lang="en-US" sz="1600" baseline="0" smtClean="0">
                    <a:solidFill>
                      <a:schemeClr val="dk1"/>
                    </a:solidFill>
                  </a:rPr>
                  <a:t> được xác định bởi công thức giải tích như  ở (11).</a:t>
                </a:r>
                <a:endParaRPr lang="en-US" sz="1600" smtClean="0">
                  <a:solidFill>
                    <a:schemeClr val="dk1"/>
                  </a:solidFill>
                </a:endParaRP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smtClean="0">
                  <a:solidFill>
                    <a:schemeClr val="dk1"/>
                  </a:solidFill>
                </a:endParaRP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082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dirty="0"/>
              </a:p>
              <a:p>
                <a:endParaRPr lang="en-US" b="1" baseline="0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smtClean="0"/>
                  <a:t>Tỷ</a:t>
                </a:r>
                <a:r>
                  <a:rPr lang="en-US" b="1" baseline="0" smtClean="0"/>
                  <a:t> lệ khóa trễ:</a:t>
                </a: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smtClean="0"/>
                  <a:t>Chuỗi Markov-3D</a:t>
                </a:r>
                <a:r>
                  <a:rPr lang="en-US" sz="1600" baseline="0" smtClean="0"/>
                  <a:t> ở hình 9, </a:t>
                </a:r>
                <a:r>
                  <a:rPr lang="en-US" sz="1600" smtClean="0"/>
                  <a:t>dùng để định nghĩa trạng thái hiện tại của một chuỗi bit,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(𝑛</a:t>
                </a:r>
                <a:r>
                  <a:rPr lang="pt-BR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pt-BR" sz="1600" b="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𝑚</a:t>
                </a:r>
                <a:r>
                  <a:rPr lang="pt-BR" sz="1600" b="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𝐷)</a:t>
                </a:r>
                <a:r>
                  <a:rPr lang="en-US" sz="1600" smtClean="0"/>
                  <a:t>. Với 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pt-BR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</a:t>
                </a:r>
                <a:r>
                  <a:rPr lang="el-GR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ϵ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𝑞]</a:t>
                </a:r>
                <a:r>
                  <a:rPr lang="en-US" sz="1600" smtClean="0"/>
                  <a:t>,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pt-BR" sz="1600" b="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</a:t>
                </a:r>
                <a:r>
                  <a:rPr lang="el-GR" sz="160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ϵ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{𝐵,𝐺}</a:t>
                </a:r>
                <a:r>
                  <a:rPr lang="en-US" sz="1600" smtClean="0"/>
                  <a:t>, 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𝑚</a:t>
                </a:r>
                <a:r>
                  <a:rPr lang="pt-BR" sz="1600" b="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𝐷</a:t>
                </a:r>
                <a:r>
                  <a:rPr lang="el-GR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ϵ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US" sz="16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en-US" sz="1600" b="0" i="0" smtClean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𝑀].</a:t>
                </a:r>
                <a:endParaRPr lang="en-US" sz="1600" smtClean="0"/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smtClean="0"/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smtClean="0"/>
                  <a:t>Tươn</a:t>
                </a:r>
                <a:r>
                  <a:rPr lang="en-US" sz="1600" baseline="0" smtClean="0"/>
                  <a:t>g tự, tỷ </a:t>
                </a:r>
                <a:r>
                  <a:rPr lang="en-US" sz="1600" smtClean="0"/>
                  <a:t>lệ khóa trễ sẽ thu được</a:t>
                </a:r>
                <a:r>
                  <a:rPr lang="en-US" sz="1600" baseline="0" smtClean="0"/>
                  <a:t> khi lấy cận trên của xác suất trong công thức (12)</a:t>
                </a:r>
                <a:r>
                  <a:rPr lang="en-US" sz="1600" smtClean="0"/>
                  <a:t>.</a:t>
                </a:r>
              </a:p>
              <a:p>
                <a:pPr marL="0" marR="0" lvl="0" indent="0" algn="l" defTabSz="609585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600" smtClean="0"/>
              </a:p>
              <a:p>
                <a:endParaRPr lang="en-US" b="1" baseline="0" smtClean="0"/>
              </a:p>
              <a:p>
                <a:endParaRPr lang="en-US" b="1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93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632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40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891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81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53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91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032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D20E3B-D53B-48C2-89E9-8F1FD0BC93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1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33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50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5452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9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207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63AB8-53B0-4816-B72F-C89BE2554E5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38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565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800" y="6415618"/>
            <a:ext cx="2728384" cy="24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00741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25371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4694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6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15977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5149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BA48C7ED-DF98-4B17-BF8F-34D3E2EAD0C9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0427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6496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56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9156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685807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3303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20390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67AE55F0-81E6-4726-9D29-2306283856EC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8702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5283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181846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4842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175" y="0"/>
            <a:ext cx="12188825" cy="6858000"/>
            <a:chOff x="3048" y="0"/>
            <a:chExt cx="12188952" cy="6858000"/>
          </a:xfrm>
        </p:grpSpPr>
        <p:sp>
          <p:nvSpPr>
            <p:cNvPr id="5" name="Rectangle 4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7" name="Rectangle 6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Rectangle 7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8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smtClean="0">
                <a:solidFill>
                  <a:schemeClr val="accent3"/>
                </a:solidFill>
              </a:defRPr>
            </a:lvl1pPr>
          </a:lstStyle>
          <a:p>
            <a:pPr>
              <a:defRPr/>
            </a:pPr>
            <a:fld id="{89D0B841-6868-4EBA-9B53-DF039B38A0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350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AEAEF52-8FA8-4B3C-BF30-2B33D9142F9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9" r:id="rId9"/>
  </p:sldLayoutIdLst>
  <p:transition spd="slow">
    <p:fade/>
  </p:transition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7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4CF006D3-401B-4816-9B0A-DFD1FBCBE36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4817" y="0"/>
            <a:ext cx="12206817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60958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609585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fontAlgn="base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133" kern="1200" cap="small" spc="27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385224" indent="-385224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759865" indent="-300559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1219170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678475" indent="-302676" algn="l" defTabSz="609585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emf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7.emf"/><Relationship Id="rId5" Type="http://schemas.openxmlformats.org/officeDocument/2006/relationships/image" Target="../media/image14.wmf"/><Relationship Id="rId15" Type="http://schemas.openxmlformats.org/officeDocument/2006/relationships/image" Target="../media/image21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emf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18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28.emf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4116914" y="4783100"/>
            <a:ext cx="3958169" cy="783167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Nam Nguyen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14286" y="2702143"/>
            <a:ext cx="11726406" cy="172980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Performance Enhancement and Security Analysis of Satellite FSO/QKD Systems using HAP-based Relaying and ARQ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9130" y="6490686"/>
            <a:ext cx="2481816" cy="307777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Sate University</a:t>
            </a:r>
          </a:p>
        </p:txBody>
      </p:sp>
      <p:sp>
        <p:nvSpPr>
          <p:cNvPr id="10" name="Google Shape;58;p13"/>
          <p:cNvSpPr txBox="1"/>
          <p:nvPr/>
        </p:nvSpPr>
        <p:spPr>
          <a:xfrm>
            <a:off x="1619089" y="5472096"/>
            <a:ext cx="9116800" cy="78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and Computer Science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C72A9-E799-AE49-860B-AAE7844E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11" y="130616"/>
            <a:ext cx="2220377" cy="22203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4226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-2200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1455017" y="5702683"/>
            <a:ext cx="1049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satellite FSO/QKD system using HAP-based relaying and link-layer ARQ technique.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51190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System Model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6CA99-B1E1-504E-B951-E22FCA34E7B3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934C1-46D0-FD4A-A531-CF23BC92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12" y="1384832"/>
            <a:ext cx="10597843" cy="39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320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-2200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51190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Channel Models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0"/>
          </p:nvPr>
        </p:nvSpPr>
        <p:spPr>
          <a:xfrm>
            <a:off x="688492" y="1042414"/>
            <a:ext cx="11023896" cy="536418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Free-space loss</a:t>
            </a: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spreading loss</a:t>
            </a: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turbulence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693251"/>
              </p:ext>
            </p:extLst>
          </p:nvPr>
        </p:nvGraphicFramePr>
        <p:xfrm>
          <a:off x="5366815" y="1495188"/>
          <a:ext cx="1458370" cy="63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8" name="Equation" r:id="rId4" imgW="1079280" imgH="469800" progId="Equation.DSMT4">
                  <p:embed/>
                </p:oleObj>
              </mc:Choice>
              <mc:Fallback>
                <p:oleObj name="Equation" r:id="rId4" imgW="1079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6815" y="1495188"/>
                        <a:ext cx="1458370" cy="634820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227389"/>
              </p:ext>
            </p:extLst>
          </p:nvPr>
        </p:nvGraphicFramePr>
        <p:xfrm>
          <a:off x="4995003" y="2462604"/>
          <a:ext cx="2201994" cy="507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9" name="Equation" r:id="rId6" imgW="1075395" imgH="247478" progId="Equation.DSMT4">
                  <p:embed/>
                </p:oleObj>
              </mc:Choice>
              <mc:Fallback>
                <p:oleObj name="Equation" r:id="rId6" imgW="1075395" imgH="24747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95003" y="2462604"/>
                        <a:ext cx="2201994" cy="507402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967193"/>
              </p:ext>
            </p:extLst>
          </p:nvPr>
        </p:nvGraphicFramePr>
        <p:xfrm>
          <a:off x="4617586" y="3550198"/>
          <a:ext cx="2956828" cy="89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0" name="Equation" r:id="rId8" imgW="1674955" imgH="504308" progId="Equation.DSMT4">
                  <p:embed/>
                </p:oleObj>
              </mc:Choice>
              <mc:Fallback>
                <p:oleObj name="Equation" r:id="rId8" imgW="1674955" imgH="50430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17586" y="3550198"/>
                        <a:ext cx="2956828" cy="891252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947125"/>
              </p:ext>
            </p:extLst>
          </p:nvPr>
        </p:nvGraphicFramePr>
        <p:xfrm>
          <a:off x="2925973" y="4922536"/>
          <a:ext cx="6546457" cy="1231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1" name="Equation" r:id="rId10" imgW="2988089" imgH="561502" progId="Equation.DSMT4">
                  <p:embed/>
                </p:oleObj>
              </mc:Choice>
              <mc:Fallback>
                <p:oleObj name="Equation" r:id="rId10" imgW="2988089" imgH="56150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25973" y="4922536"/>
                        <a:ext cx="6546457" cy="1231374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772547" y="167301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47" y="1673019"/>
                <a:ext cx="384721" cy="276999"/>
              </a:xfrm>
              <a:prstGeom prst="rect">
                <a:avLst/>
              </a:prstGeom>
              <a:blipFill>
                <a:blip r:embed="rId12"/>
                <a:stretch>
                  <a:fillRect l="-22581" r="-19355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772548" y="2542665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48" y="2542665"/>
                <a:ext cx="384721" cy="276999"/>
              </a:xfrm>
              <a:prstGeom prst="rect">
                <a:avLst/>
              </a:prstGeom>
              <a:blipFill>
                <a:blip r:embed="rId13"/>
                <a:stretch>
                  <a:fillRect l="-22581" t="-4348" r="-19355" b="-3043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771914" y="391135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914" y="391135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2581" t="-4545" r="-19355" b="-3636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771913" y="541161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913" y="5411610"/>
                <a:ext cx="384721" cy="276999"/>
              </a:xfrm>
              <a:prstGeom prst="rect">
                <a:avLst/>
              </a:prstGeom>
              <a:blipFill>
                <a:blip r:embed="rId15"/>
                <a:stretch>
                  <a:fillRect l="-22581" t="-4545" r="-19355" b="-4090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34C88-6E10-FB4D-86C2-50C734A72E1E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28865922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0" y="-12487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42046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Performance Analysis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8492" y="784736"/>
            <a:ext cx="11265600" cy="605432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Bit Error Rate (QBER)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21286" lvl="4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None/>
            </a:pP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1564186" lvl="4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4186" lvl="4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779631"/>
              </p:ext>
            </p:extLst>
          </p:nvPr>
        </p:nvGraphicFramePr>
        <p:xfrm>
          <a:off x="3264927" y="1330661"/>
          <a:ext cx="4577415" cy="61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52" name="Equation" r:id="rId4" imgW="3187440" imgH="469800" progId="Equation.DSMT4">
                  <p:embed/>
                </p:oleObj>
              </mc:Choice>
              <mc:Fallback>
                <p:oleObj name="Equation" r:id="rId4" imgW="31874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4927" y="1330661"/>
                        <a:ext cx="4577415" cy="612364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772540" y="148026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40" y="148026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2581" r="-19355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953922"/>
              </p:ext>
            </p:extLst>
          </p:nvPr>
        </p:nvGraphicFramePr>
        <p:xfrm>
          <a:off x="4201977" y="3460417"/>
          <a:ext cx="2703314" cy="1308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53" name="Equation" r:id="rId7" imgW="2141080" imgH="1037393" progId="Equation.DSMT4">
                  <p:embed/>
                </p:oleObj>
              </mc:Choice>
              <mc:Fallback>
                <p:oleObj name="Equation" r:id="rId7" imgW="2141080" imgH="103739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1977" y="3460417"/>
                        <a:ext cx="2703314" cy="1308573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9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582367"/>
              </p:ext>
            </p:extLst>
          </p:nvPr>
        </p:nvGraphicFramePr>
        <p:xfrm>
          <a:off x="3546785" y="5059869"/>
          <a:ext cx="4559826" cy="1618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54" name="Equation" r:id="rId9" imgW="2921000" imgH="1041400" progId="Equation.DSMT4">
                  <p:embed/>
                </p:oleObj>
              </mc:Choice>
              <mc:Fallback>
                <p:oleObj name="Equation" r:id="rId9" imgW="2921000" imgH="1041400" progId="Equation.DSMT4">
                  <p:embed/>
                  <p:pic>
                    <p:nvPicPr>
                      <p:cNvPr id="0" name="Object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785" y="5059869"/>
                        <a:ext cx="4559826" cy="1618961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770884" y="3976203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884" y="3976203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2581" r="-19355" b="-291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770883" y="573084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883" y="5730849"/>
                <a:ext cx="384721" cy="276999"/>
              </a:xfrm>
              <a:prstGeom prst="rect">
                <a:avLst/>
              </a:prstGeom>
              <a:blipFill>
                <a:blip r:embed="rId12"/>
                <a:stretch>
                  <a:fillRect l="-22581" t="-4348" r="-19355" b="-3043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C3402-29F2-934F-A476-4656C4A0A805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CB5A4368-6B54-DD4F-BBEA-310090D83990}"/>
              </a:ext>
            </a:extLst>
          </p:cNvPr>
          <p:cNvSpPr txBox="1">
            <a:spLocks/>
          </p:cNvSpPr>
          <p:nvPr/>
        </p:nvSpPr>
        <p:spPr>
          <a:xfrm>
            <a:off x="5553635" y="325044"/>
            <a:ext cx="6700059" cy="671316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DAADE-F295-E145-B84E-4097771B0B5F}"/>
              </a:ext>
            </a:extLst>
          </p:cNvPr>
          <p:cNvSpPr txBox="1"/>
          <p:nvPr/>
        </p:nvSpPr>
        <p:spPr>
          <a:xfrm>
            <a:off x="952971" y="3248718"/>
            <a:ext cx="35667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Satellite-to-HAP link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A2A74A-7B72-EE48-8853-486A3711C167}"/>
              </a:ext>
            </a:extLst>
          </p:cNvPr>
          <p:cNvSpPr txBox="1"/>
          <p:nvPr/>
        </p:nvSpPr>
        <p:spPr>
          <a:xfrm>
            <a:off x="201285" y="4585048"/>
            <a:ext cx="4186084" cy="46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04881" lvl="3" indent="-34290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HAP-to-ground link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AC4DF3-F71E-EA48-9BE8-996775D67701}"/>
                  </a:ext>
                </a:extLst>
              </p:cNvPr>
              <p:cNvSpPr txBox="1"/>
              <p:nvPr/>
            </p:nvSpPr>
            <p:spPr>
              <a:xfrm>
                <a:off x="688490" y="1980846"/>
                <a:ext cx="11294551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0">
                  <a:buFont typeface="Wingdings" panose="05000000000000000000" pitchFamily="2" charset="2"/>
                  <a:buNone/>
                </a:pPr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𝑠𝑖𝑓𝑡</m:t>
                        </m:r>
                      </m:sub>
                    </m:sSub>
                  </m:oMath>
                </a14:m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probability that Bob uses the same bases as Alice’s to measure the received photons.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probability that there is a number of erroneous bits in the sifted key.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AC4DF3-F71E-EA48-9BE8-996775D67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90" y="1980846"/>
                <a:ext cx="11294551" cy="732508"/>
              </a:xfrm>
              <a:prstGeom prst="rect">
                <a:avLst/>
              </a:prstGeom>
              <a:blipFill>
                <a:blip r:embed="rId13"/>
                <a:stretch>
                  <a:fillRect l="-674" t="-5172" b="-1379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B618658-D6D7-D74E-807E-060B299577FC}"/>
              </a:ext>
            </a:extLst>
          </p:cNvPr>
          <p:cNvSpPr txBox="1"/>
          <p:nvPr/>
        </p:nvSpPr>
        <p:spPr>
          <a:xfrm>
            <a:off x="659543" y="2895856"/>
            <a:ext cx="11072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joint probabilities when Alice transmits bits “0” and “1”, averaged over fading channel</a:t>
            </a:r>
          </a:p>
        </p:txBody>
      </p:sp>
    </p:spTree>
    <p:extLst>
      <p:ext uri="{BB962C8B-B14F-4D97-AF65-F5344CB8AC3E}">
        <p14:creationId xmlns:p14="http://schemas.microsoft.com/office/powerpoint/2010/main" val="12627120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-2200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51190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Performance Analysis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8492" y="988406"/>
            <a:ext cx="11023896" cy="554810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Key Error Rate (QKER )</a:t>
            </a:r>
          </a:p>
          <a:p>
            <a:pPr marL="1104881" lvl="3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Satellite-to-HAP link</a:t>
            </a:r>
          </a:p>
          <a:p>
            <a:pPr marL="1104881" lvl="3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04881" lvl="3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04881" lvl="3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US" alt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HAP-to-ground link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309042"/>
              </p:ext>
            </p:extLst>
          </p:nvPr>
        </p:nvGraphicFramePr>
        <p:xfrm>
          <a:off x="3744510" y="2174873"/>
          <a:ext cx="4702980" cy="87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9" name="Equation" r:id="rId4" imgW="2255453" imgH="371217" progId="Equation.DSMT4">
                  <p:embed/>
                </p:oleObj>
              </mc:Choice>
              <mc:Fallback>
                <p:oleObj name="Equation" r:id="rId4" imgW="2255453" imgH="3712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4510" y="2174873"/>
                        <a:ext cx="4702980" cy="872590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09293"/>
              </p:ext>
            </p:extLst>
          </p:nvPr>
        </p:nvGraphicFramePr>
        <p:xfrm>
          <a:off x="2619130" y="4725325"/>
          <a:ext cx="6953740" cy="970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0" name="Equation" r:id="rId6" imgW="2416942" imgH="371217" progId="Equation.DSMT4">
                  <p:embed/>
                </p:oleObj>
              </mc:Choice>
              <mc:Fallback>
                <p:oleObj name="Equation" r:id="rId6" imgW="2416942" imgH="3712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9130" y="4725325"/>
                        <a:ext cx="6953740" cy="970508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0772546" y="247266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(8)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46" y="2472668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2581" r="-19355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0772546" y="507207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(9)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546" y="5072079"/>
                <a:ext cx="384721" cy="276999"/>
              </a:xfrm>
              <a:prstGeom prst="rect">
                <a:avLst/>
              </a:prstGeom>
              <a:blipFill>
                <a:blip r:embed="rId9"/>
                <a:stretch>
                  <a:fillRect l="-22581" t="-4545" r="-19355" b="-4090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9C51B-DE83-AE49-933E-4E277625833A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2132105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8489" y="799785"/>
            <a:ext cx="11023896" cy="594057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Loss Rate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504341" y="1232325"/>
            <a:ext cx="11436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states transition probabilities of the QKD queue-associated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Discrete-Time Markov Chain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DTMC)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144;p19"/>
              <p:cNvSpPr txBox="1"/>
              <p:nvPr/>
            </p:nvSpPr>
            <p:spPr>
              <a:xfrm>
                <a:off x="7916508" y="1678051"/>
                <a:ext cx="3587003" cy="3338099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just">
                  <a:spcBef>
                    <a:spcPts val="0"/>
                  </a:spcBef>
                  <a:spcAft>
                    <a:spcPts val="0"/>
                  </a:spcAft>
                  <a:buClr>
                    <a:srgbClr val="8C1515"/>
                  </a:buClr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DTMC determine a state of queue,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1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1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1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sz="2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8C1515"/>
                  </a:buClr>
                </a:pPr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285750" indent="-285750" algn="just">
                  <a:spcBef>
                    <a:spcPts val="0"/>
                  </a:spcBef>
                  <a:spcAft>
                    <a:spcPts val="0"/>
                  </a:spcAft>
                  <a:buClr>
                    <a:srgbClr val="8C1515"/>
                  </a:buClr>
                  <a:buFont typeface="Courier New" panose="02070309020205020404" pitchFamily="49" charset="0"/>
                  <a:buChar char="o"/>
                </a:pPr>
                <a:r>
                  <a:rPr lang="en-US" sz="21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loss rate (KLR) can be determined from the states transition probabilities of this DTMC.</a:t>
                </a:r>
              </a:p>
            </p:txBody>
          </p:sp>
        </mc:Choice>
        <mc:Fallback>
          <p:sp>
            <p:nvSpPr>
              <p:cNvPr id="15" name="Google Shape;144;p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08" y="1678051"/>
                <a:ext cx="3587003" cy="3338099"/>
              </a:xfrm>
              <a:prstGeom prst="rect">
                <a:avLst/>
              </a:prstGeom>
              <a:blipFill>
                <a:blip r:embed="rId3"/>
                <a:stretch>
                  <a:fillRect l="-1767" r="-2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8490" y="-140028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688489" y="371926"/>
            <a:ext cx="3493546" cy="50249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Performance Analysis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3720142" y="5125756"/>
            <a:ext cx="479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loss rate can be determined as follows: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78290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48823" y="5961572"/>
                <a:ext cx="512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(11)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823" y="5961572"/>
                <a:ext cx="512961" cy="276999"/>
              </a:xfrm>
              <a:prstGeom prst="rect">
                <a:avLst/>
              </a:prstGeom>
              <a:blipFill>
                <a:blip r:embed="rId4"/>
                <a:stretch>
                  <a:fillRect l="-11905" t="-4348" r="-14286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03EE9-06AE-1045-BB00-1F0B9CA347E3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EF91B-DAEE-A345-A1C0-23C58C36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36" y="1624882"/>
            <a:ext cx="5934398" cy="3338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4B9E-79A5-DE46-8396-AFA191A979CD}"/>
                  </a:ext>
                </a:extLst>
              </p:cNvPr>
              <p:cNvSpPr txBox="1"/>
              <p:nvPr/>
            </p:nvSpPr>
            <p:spPr>
              <a:xfrm>
                <a:off x="3201633" y="5603731"/>
                <a:ext cx="5363030" cy="839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i="1" dirty="0" smtClean="0">
                          <a:latin typeface="Cambria Math" panose="02040503050406030204" pitchFamily="18" charset="0"/>
                        </a:rPr>
                        <m:t>𝐾𝐿𝑅</m:t>
                      </m:r>
                      <m:r>
                        <a:rPr lang="en-V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V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V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V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V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4B9E-79A5-DE46-8396-AFA191A9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33" y="5603731"/>
                <a:ext cx="5363030" cy="839461"/>
              </a:xfrm>
              <a:prstGeom prst="rect">
                <a:avLst/>
              </a:prstGeom>
              <a:blipFill>
                <a:blip r:embed="rId6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D0F5EDA-663F-194C-81A9-85A768D62FCF}"/>
              </a:ext>
            </a:extLst>
          </p:cNvPr>
          <p:cNvSpPr/>
          <p:nvPr/>
        </p:nvSpPr>
        <p:spPr>
          <a:xfrm>
            <a:off x="3331140" y="5548584"/>
            <a:ext cx="5104015" cy="102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0584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0" y="-140028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89" y="371926"/>
            <a:ext cx="3493546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Performance Analysis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8489" y="719341"/>
            <a:ext cx="11252026" cy="57642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Outage Rate</a:t>
            </a:r>
          </a:p>
          <a:p>
            <a:pPr marL="285750" indent="-28575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287880"/>
              </p:ext>
            </p:extLst>
          </p:nvPr>
        </p:nvGraphicFramePr>
        <p:xfrm>
          <a:off x="806825" y="4946676"/>
          <a:ext cx="10942092" cy="145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87" name="Equation" r:id="rId4" imgW="5757142" imgH="989912" progId="Equation.DSMT4">
                  <p:embed/>
                </p:oleObj>
              </mc:Choice>
              <mc:Fallback>
                <p:oleObj name="Equation" r:id="rId4" imgW="5757142" imgH="98991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6825" y="4946676"/>
                        <a:ext cx="10942092" cy="1459920"/>
                      </a:xfrm>
                      <a:prstGeom prst="rect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466032" y="1135980"/>
            <a:ext cx="9220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states transition probabilities of the QKD bit sequence-associated DTMC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134;p18"/>
              <p:cNvSpPr txBox="1"/>
              <p:nvPr/>
            </p:nvSpPr>
            <p:spPr>
              <a:xfrm>
                <a:off x="8108468" y="1767329"/>
                <a:ext cx="3535278" cy="2681929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 algn="just">
                  <a:spcBef>
                    <a:spcPts val="0"/>
                  </a:spcBef>
                  <a:spcAft>
                    <a:spcPts val="0"/>
                  </a:spcAft>
                  <a:buClr>
                    <a:srgbClr val="8C1515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DTMC determine a state of bit sequence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m:rPr>
                        <m:sty m:val="p"/>
                      </m:rPr>
                      <a:rPr lang="el-GR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ϵ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m:rPr>
                        <m:sty m:val="p"/>
                      </m:rPr>
                      <a:rPr lang="el-GR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m:rPr>
                        <m:sty m:val="p"/>
                      </m:rPr>
                      <a:rPr lang="el-GR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ϵ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Bef>
                    <a:spcPts val="0"/>
                  </a:spcBef>
                  <a:spcAft>
                    <a:spcPts val="0"/>
                  </a:spcAft>
                  <a:buClr>
                    <a:srgbClr val="8C1515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Delay outage rate can be determined from the states transition probabilities of this DTMC.</a:t>
                </a:r>
                <a:endParaRPr lang="en-US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Google Shape;134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468" y="1767329"/>
                <a:ext cx="3535278" cy="2681929"/>
              </a:xfrm>
              <a:prstGeom prst="rect">
                <a:avLst/>
              </a:prstGeom>
              <a:blipFill>
                <a:blip r:embed="rId6"/>
                <a:stretch>
                  <a:fillRect l="-1434" r="-17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BFD109-1063-8647-8A93-CB50BD061C1B}"/>
                  </a:ext>
                </a:extLst>
              </p:cNvPr>
              <p:cNvSpPr/>
              <p:nvPr/>
            </p:nvSpPr>
            <p:spPr>
              <a:xfrm>
                <a:off x="600528" y="4569160"/>
                <a:ext cx="11252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conditional probability which queued delay of each obtain bit sequence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slots: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BFD109-1063-8647-8A93-CB50BD061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8" y="4569160"/>
                <a:ext cx="11252026" cy="369332"/>
              </a:xfrm>
              <a:prstGeom prst="rect">
                <a:avLst/>
              </a:prstGeom>
              <a:blipFill>
                <a:blip r:embed="rId7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235955" y="5053159"/>
                <a:ext cx="512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(12)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955" y="5053159"/>
                <a:ext cx="512961" cy="276999"/>
              </a:xfrm>
              <a:prstGeom prst="rect">
                <a:avLst/>
              </a:prstGeom>
              <a:blipFill>
                <a:blip r:embed="rId8"/>
                <a:stretch>
                  <a:fillRect l="-14634" r="-17073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5AD1E-BDF8-2C48-9DB3-F854094AD799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A35ED-4A3C-9F45-8C53-EBB069BBF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893" y="1505312"/>
            <a:ext cx="5374749" cy="30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861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0" y="-12487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42046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Secrecy Performance Analysis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9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C3402-29F2-934F-A476-4656C4A0A805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1E8A401-AFC9-1545-B43A-A6968D0C5D2F}"/>
              </a:ext>
            </a:extLst>
          </p:cNvPr>
          <p:cNvSpPr txBox="1">
            <a:spLocks/>
          </p:cNvSpPr>
          <p:nvPr/>
        </p:nvSpPr>
        <p:spPr>
          <a:xfrm>
            <a:off x="700593" y="822174"/>
            <a:ext cx="11252026" cy="5764292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Wingdings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Ergodic Secret-Key Rate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73AD1918-387E-CE40-B4B6-4918182C919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00593" y="1701908"/>
                <a:ext cx="10267951" cy="4320272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r>
                  <a:rPr lang="en-US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mutual information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estimation of the amount of information shared between Alice and Bob, Alice and Eve, respectively. </a:t>
                </a:r>
              </a:p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endParaRPr lang="en-US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Courier New" panose="02070309020205020404" pitchFamily="49" charset="0"/>
                  <a:buChar char="o"/>
                </a:pPr>
                <a:r>
                  <a:rPr lang="en-US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Ergodic secret key rate 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transmission rate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which the </a:t>
                </a:r>
                <a:r>
                  <a:rPr lang="en-US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eavesdropper is unable to decode any information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just"/>
                <a:endParaRPr lang="en-US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73AD1918-387E-CE40-B4B6-4918182C9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00593" y="1701908"/>
                <a:ext cx="10267951" cy="4320272"/>
              </a:xfrm>
              <a:blipFill>
                <a:blip r:embed="rId3"/>
                <a:stretch>
                  <a:fillRect l="-1731" t="-877" r="-185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E10DAC60-A845-DA4F-B369-85F5992ABC5F}"/>
              </a:ext>
            </a:extLst>
          </p:cNvPr>
          <p:cNvSpPr/>
          <p:nvPr/>
        </p:nvSpPr>
        <p:spPr>
          <a:xfrm>
            <a:off x="4293264" y="2662899"/>
            <a:ext cx="3231210" cy="788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106A94-ABAD-E94E-82CC-9CDEDE08CFB2}"/>
              </a:ext>
            </a:extLst>
          </p:cNvPr>
          <p:cNvSpPr/>
          <p:nvPr/>
        </p:nvSpPr>
        <p:spPr>
          <a:xfrm>
            <a:off x="4485208" y="4844999"/>
            <a:ext cx="2929157" cy="633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4D7F74-664C-EB44-B596-1DABC83E178B}"/>
                  </a:ext>
                </a:extLst>
              </p:cNvPr>
              <p:cNvSpPr txBox="1"/>
              <p:nvPr/>
            </p:nvSpPr>
            <p:spPr>
              <a:xfrm>
                <a:off x="7763237" y="2942530"/>
                <a:ext cx="50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(13)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4D7F74-664C-EB44-B596-1DABC83E1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237" y="2942530"/>
                <a:ext cx="506549" cy="276999"/>
              </a:xfrm>
              <a:prstGeom prst="rect">
                <a:avLst/>
              </a:prstGeom>
              <a:blipFill>
                <a:blip r:embed="rId4"/>
                <a:stretch>
                  <a:fillRect l="-17073" r="-14634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3DEB8F-5C83-624D-A800-1F1B1F090C77}"/>
                  </a:ext>
                </a:extLst>
              </p:cNvPr>
              <p:cNvSpPr txBox="1"/>
              <p:nvPr/>
            </p:nvSpPr>
            <p:spPr>
              <a:xfrm>
                <a:off x="7763236" y="5023467"/>
                <a:ext cx="50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(14)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3DEB8F-5C83-624D-A800-1F1B1F09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236" y="5023467"/>
                <a:ext cx="506549" cy="276999"/>
              </a:xfrm>
              <a:prstGeom prst="rect">
                <a:avLst/>
              </a:prstGeom>
              <a:blipFill>
                <a:blip r:embed="rId5"/>
                <a:stretch>
                  <a:fillRect l="-17073" r="-14634" b="-347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564DF188-9CCC-D741-8729-83AC3E19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3615" y="2664513"/>
                <a:ext cx="3550508" cy="833031"/>
              </a:xfrm>
              <a:prstGeom prst="rect">
                <a:avLst/>
              </a:prstGeom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457189" indent="-457189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7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85224" indent="-385224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759865" indent="-300559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1219170" indent="-302676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678475" indent="-302676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2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564DF188-9CCC-D741-8729-83AC3E19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15" y="2664513"/>
                <a:ext cx="3550508" cy="8330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D91EC5AA-CD71-0849-B8A4-49B6D5201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7310" y="4919301"/>
                <a:ext cx="2929157" cy="473581"/>
              </a:xfrm>
              <a:prstGeom prst="rect">
                <a:avLst/>
              </a:prstGeom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457189" indent="-457189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7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85224" indent="-385224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759865" indent="-300559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1219170" indent="-302676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678475" indent="-302676" algn="l" defTabSz="60958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335271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60958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en-US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en-US" sz="2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D91EC5AA-CD71-0849-B8A4-49B6D5201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10" y="4919301"/>
                <a:ext cx="2929157" cy="473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39162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78290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 bwMode="auto">
          <a:xfrm>
            <a:off x="688490" y="-116582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2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609585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1219170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828754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2438339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/>
              <p:cNvSpPr txBox="1">
                <a:spLocks/>
              </p:cNvSpPr>
              <p:nvPr/>
            </p:nvSpPr>
            <p:spPr>
              <a:xfrm>
                <a:off x="688488" y="371926"/>
                <a:ext cx="6558346" cy="530509"/>
              </a:xfrm>
              <a:prstGeom prst="rect">
                <a:avLst/>
              </a:prstGeom>
            </p:spPr>
            <p:txBody>
              <a:bodyPr vert="horz" wrap="square" lIns="0" tIns="60960" rIns="0" bIns="60960" numCol="1" rtlCol="0" anchor="t" anchorCtr="0" compatLnSpc="1">
                <a:prstTxWarp prst="textNoShape">
                  <a:avLst/>
                </a:prstTxWarp>
                <a:normAutofit fontScale="92500"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altLang="en-US" sz="26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Key Loss Rate (KLR) Versus Arrival Rate (</a:t>
                </a:r>
                <a14:m>
                  <m:oMath xmlns:m="http://schemas.openxmlformats.org/officeDocument/2006/math">
                    <m:r>
                      <a:rPr lang="en-US" altLang="en-US" sz="2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en-US" sz="26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/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8" y="371926"/>
                <a:ext cx="6558346" cy="530509"/>
              </a:xfrm>
              <a:prstGeom prst="rect">
                <a:avLst/>
              </a:prstGeom>
              <a:blipFill>
                <a:blip r:embed="rId3"/>
                <a:stretch>
                  <a:fillRect l="-2901" t="-6977" b="-1395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7225" y="5847803"/>
                <a:ext cx="705703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10. </a:t>
                </a: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loss rate (KLR) versus arrival rate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under (a) weak and (b) strong turbulence conditions, when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</m:t>
                    </m:r>
                  </m:oMath>
                </a14:m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(bit sequences).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7225" y="5847803"/>
                <a:ext cx="7057033" cy="646331"/>
              </a:xfrm>
              <a:prstGeom prst="rect">
                <a:avLst/>
              </a:prstGeom>
              <a:blipFill>
                <a:blip r:embed="rId4"/>
                <a:stretch>
                  <a:fillRect t="-3846" r="-718" b="-13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4692-4377-1249-B056-D260B84F5860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D62D1-6197-F640-AE34-9A5CF3063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01" y="777666"/>
            <a:ext cx="6060994" cy="49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6757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Numerical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688491" y="587142"/>
                <a:ext cx="5968683" cy="530509"/>
              </a:xfrm>
              <a:prstGeom prst="rect">
                <a:avLst/>
              </a:prstGeom>
            </p:spPr>
            <p:txBody>
              <a:bodyPr vert="horz" wrap="square" lIns="0" tIns="60960" rIns="0" bIns="60960" numCol="1" rtlCol="0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defRPr kern="1200" spc="2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288925" indent="-2889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2pPr>
                <a:lvl3pPr marL="569913" indent="-225425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3pPr>
                <a:lvl4pPr marL="914400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4pPr>
                <a:lvl5pPr marL="1258888" indent="-227013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rgbClr val="595959"/>
                    </a:solidFill>
                    <a:latin typeface="Arial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altLang="en-US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Delay Outage Rate Versus Arrival Rate (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en-US" sz="2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/>
                <a:endParaRPr lang="en-US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91" y="587142"/>
                <a:ext cx="5968683" cy="530509"/>
              </a:xfrm>
              <a:prstGeom prst="rect">
                <a:avLst/>
              </a:prstGeom>
              <a:blipFill>
                <a:blip r:embed="rId3"/>
                <a:stretch>
                  <a:fillRect l="-3185" t="-7143" b="-1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9178290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4722" y="5887329"/>
                <a:ext cx="675388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11. </a:t>
                </a: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delay outage rate versus arrival rate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under (a) weak and (b) strong turbulence conditions, when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</m:t>
                    </m:r>
                  </m:oMath>
                </a14:m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(sequences).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722" y="5887329"/>
                <a:ext cx="6753880" cy="646331"/>
              </a:xfrm>
              <a:prstGeom prst="rect">
                <a:avLst/>
              </a:prstGeom>
              <a:blipFill>
                <a:blip r:embed="rId4"/>
                <a:stretch>
                  <a:fillRect l="-188" t="-3846" r="-1126" b="-13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4EE52-22FC-304B-B634-7D821643BC48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EFE2A-6398-764B-825B-4FB483D61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33" y="1117651"/>
            <a:ext cx="5604733" cy="4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326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Numerical Results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8490" y="587142"/>
            <a:ext cx="6743087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Quantum Bit Error Rate Versus D-T Scale Coefficient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30845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5156" y="5844814"/>
                <a:ext cx="6743087" cy="668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panose="020B0502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Figure 13.</a:t>
                </a: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Bob’s QBER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𝑠𝑖𝑓𝑡</m:t>
                        </m:r>
                      </m:sub>
                    </m:sSub>
                  </m:oMath>
                </a14:m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versus the D-T scale coefficient under (a) weak and (b) strong turbulence conditions.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CD47B-4E22-7A4F-A9B3-79722008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5156" y="5844814"/>
                <a:ext cx="6743087" cy="668581"/>
              </a:xfrm>
              <a:prstGeom prst="rect">
                <a:avLst/>
              </a:prstGeom>
              <a:blipFill>
                <a:blip r:embed="rId3"/>
                <a:stretch>
                  <a:fillRect t="-5660" b="-132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C90CB-AA7B-A149-8154-D5EE2C12D925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3A91F-B85C-3B4B-96C1-2EA4E2A44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292" y="1226433"/>
            <a:ext cx="5381416" cy="45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340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556613"/>
            <a:ext cx="10276417" cy="651933"/>
          </a:xfrm>
        </p:spPr>
        <p:txBody>
          <a:bodyPr/>
          <a:lstStyle/>
          <a:p>
            <a:pPr eaLnBrk="1" hangingPunct="1"/>
            <a:r>
              <a:rPr lang="en-US" alt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57301" y="1757874"/>
            <a:ext cx="10267951" cy="435717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Idea and Solution Approach</a:t>
            </a:r>
          </a:p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Contributions</a:t>
            </a:r>
          </a:p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 Method</a:t>
            </a:r>
          </a:p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 Results</a:t>
            </a:r>
          </a:p>
          <a:p>
            <a:pPr marL="533387" indent="-533387">
              <a:buFont typeface="Arial" panose="020B0604020202020204" pitchFamily="34" charset="0"/>
              <a:buAutoNum type="romanUcPeriod"/>
            </a:pPr>
            <a: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Conclusions and Future Outlook 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111921"/>
              </p:ext>
            </p:extLst>
          </p:nvPr>
        </p:nvGraphicFramePr>
        <p:xfrm>
          <a:off x="4241800" y="22479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1800" y="22479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A06F1-4912-944E-8E14-8ED761089A68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54622939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Numerical Results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8492" y="587142"/>
            <a:ext cx="7025720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Ergodic Secret-Key Rate (S) Versus D-T Scale Coefficient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30845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CD47B-4E22-7A4F-A9B3-79722008E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075" y="5913333"/>
            <a:ext cx="72132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14.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Ergodic secret-key rate (S) versus D-T scale coefficient and Eve’s distance from ground station under strong turbulence.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C90CB-AA7B-A149-8154-D5EE2C12D925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49958-51AA-814C-B9AD-0AB2C1A2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91" y="1148567"/>
            <a:ext cx="6468617" cy="485146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9663DE-904C-2548-A864-C5FA8BF5A314}"/>
              </a:ext>
            </a:extLst>
          </p:cNvPr>
          <p:cNvSpPr/>
          <p:nvPr/>
        </p:nvSpPr>
        <p:spPr>
          <a:xfrm>
            <a:off x="5052888" y="4370522"/>
            <a:ext cx="232033" cy="23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7EAC6C-CA52-8343-A4A4-99540D303C69}"/>
              </a:ext>
            </a:extLst>
          </p:cNvPr>
          <p:cNvCxnSpPr/>
          <p:nvPr/>
        </p:nvCxnSpPr>
        <p:spPr>
          <a:xfrm>
            <a:off x="3372193" y="4472024"/>
            <a:ext cx="165831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7A952E-C01E-664B-93B0-4984202422AE}"/>
              </a:ext>
            </a:extLst>
          </p:cNvPr>
          <p:cNvCxnSpPr/>
          <p:nvPr/>
        </p:nvCxnSpPr>
        <p:spPr>
          <a:xfrm flipV="1">
            <a:off x="5168904" y="4604522"/>
            <a:ext cx="0" cy="8883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22427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88492" y="371198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 Conclusions and Future Outlook 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0"/>
          </p:nvPr>
        </p:nvSpPr>
        <p:spPr>
          <a:xfrm>
            <a:off x="688492" y="1247226"/>
            <a:ext cx="11474480" cy="531747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lvl="1" indent="0"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retransmission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relaying technique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QKD system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the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0"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Hence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reliability and performance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significantly</a:t>
            </a: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turbulence condition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0"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Outlook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verify its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efficiency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other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technique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 methods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improve the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secrecy performance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1" indent="0">
              <a:buClrTx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Tx/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970E-D9A3-9A42-93A1-A8A9C329A51C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99447527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7500" y="2286000"/>
            <a:ext cx="94234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3998" y="2688847"/>
            <a:ext cx="9144000" cy="81635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A7718-F166-7444-BF48-9FF9E1DF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811" y="142420"/>
            <a:ext cx="2220377" cy="22203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480BEC-BB52-D642-8A46-E451C6897A45}"/>
              </a:ext>
            </a:extLst>
          </p:cNvPr>
          <p:cNvSpPr txBox="1">
            <a:spLocks/>
          </p:cNvSpPr>
          <p:nvPr/>
        </p:nvSpPr>
        <p:spPr bwMode="auto">
          <a:xfrm>
            <a:off x="4827398" y="4603481"/>
            <a:ext cx="2715223" cy="783167"/>
          </a:xfrm>
          <a:prstGeom prst="rect">
            <a:avLst/>
          </a:prstGeom>
        </p:spPr>
        <p:txBody>
          <a:bodyPr numCol="1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7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385224" indent="-385224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759865" indent="-30055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1219170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678475" indent="-302676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0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Nam Nguyen</a:t>
            </a:r>
          </a:p>
        </p:txBody>
      </p:sp>
    </p:spTree>
    <p:extLst>
      <p:ext uri="{BB962C8B-B14F-4D97-AF65-F5344CB8AC3E}">
        <p14:creationId xmlns:p14="http://schemas.microsoft.com/office/powerpoint/2010/main" val="242202891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1265768" y="478367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Problem Statement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4A6B1-03B1-2142-BBCB-C4CD6EF2D276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18A1C28-35DC-C94D-85F3-F39E5CD82F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5767" y="1760179"/>
            <a:ext cx="10786533" cy="333080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 information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plays a crucial role.</a:t>
            </a:r>
          </a:p>
          <a:p>
            <a:pPr marL="0" indent="0" algn="just"/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key distribution protocols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relying on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complexities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future advances in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hardware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/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key distribution (QKD)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promises the principle </a:t>
            </a: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unconditional security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applying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 of quantum mechanics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1133F23-07E4-3942-B8A8-96C7D8972E35}"/>
              </a:ext>
            </a:extLst>
          </p:cNvPr>
          <p:cNvSpPr txBox="1">
            <a:spLocks/>
          </p:cNvSpPr>
          <p:nvPr/>
        </p:nvSpPr>
        <p:spPr>
          <a:xfrm>
            <a:off x="1265767" y="1130300"/>
            <a:ext cx="3493546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Motivation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9715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8489" y="624178"/>
            <a:ext cx="5651211" cy="455055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indent="0"/>
            <a:r>
              <a:rPr lang="en-US" altLang="en-US" sz="27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Quantum Key Distribution System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D8693E-F12A-414C-97A3-3F1FACBF5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3048"/>
              </p:ext>
            </p:extLst>
          </p:nvPr>
        </p:nvGraphicFramePr>
        <p:xfrm>
          <a:off x="688489" y="1404652"/>
          <a:ext cx="5063265" cy="159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1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 marL="121928" marR="121928" marT="60973" marB="609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32">
                <a:tc>
                  <a:txBody>
                    <a:bodyPr/>
                    <a:lstStyle/>
                    <a:p>
                      <a:pPr marL="342900" indent="-342900" algn="just">
                        <a:buClr>
                          <a:schemeClr val="bg2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2000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 </a:t>
                      </a: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computational 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cryptography algorithms.</a:t>
                      </a:r>
                    </a:p>
                  </a:txBody>
                  <a:tcPr marL="121928" marR="121928" marT="60973" marB="609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3">
                <a:tc>
                  <a:txBody>
                    <a:bodyPr/>
                    <a:lstStyle/>
                    <a:p>
                      <a:pPr marL="342900" indent="-342900" algn="just">
                        <a:buClr>
                          <a:schemeClr val="bg2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security</a:t>
                      </a:r>
                    </a:p>
                  </a:txBody>
                  <a:tcPr marL="121928" marR="121928" marT="60973" marB="609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067AE1-BAEA-9446-A23D-8BD05DD3D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51205"/>
              </p:ext>
            </p:extLst>
          </p:nvPr>
        </p:nvGraphicFramePr>
        <p:xfrm>
          <a:off x="688491" y="3368615"/>
          <a:ext cx="5063263" cy="2621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63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Achievements</a:t>
                      </a:r>
                    </a:p>
                  </a:txBody>
                  <a:tcPr marL="121888" marR="121888" marT="60965" marB="609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722">
                <a:tc>
                  <a:txBody>
                    <a:bodyPr/>
                    <a:lstStyle/>
                    <a:p>
                      <a:pPr marL="342900" indent="-342900" algn="just">
                        <a:buClr>
                          <a:schemeClr val="bg2"/>
                        </a:buClr>
                        <a:buFont typeface="Courier New" panose="02070309020205020404" pitchFamily="49" charset="0"/>
                        <a:buChar char="o"/>
                      </a:pP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fiber QKD network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metropolitan area 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Tokyo (2011).</a:t>
                      </a:r>
                    </a:p>
                  </a:txBody>
                  <a:tcPr marL="121888" marR="121888" marT="60965" marB="609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1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2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QKD fiber network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Beijing and Shanghai, 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 km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(2015).</a:t>
                      </a:r>
                    </a:p>
                  </a:txBody>
                  <a:tcPr marL="121888" marR="121888" marT="60965" marB="60965"/>
                </a:tc>
                <a:extLst>
                  <a:ext uri="{0D108BD9-81ED-4DB2-BD59-A6C34878D82A}">
                    <a16:rowId xmlns:a16="http://schemas.microsoft.com/office/drawing/2014/main" val="1798447963"/>
                  </a:ext>
                </a:extLst>
              </a:tr>
              <a:tr h="709807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2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2000" b="0" baseline="0" dirty="0">
                          <a:solidFill>
                            <a:srgbClr val="3C362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sz="20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satellite QKD system 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Beijing and Vienna, 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7600 km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(2016).</a:t>
                      </a:r>
                    </a:p>
                  </a:txBody>
                  <a:tcPr marL="121888" marR="121888" marT="60965" marB="609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74CD47B-4E22-7A4F-A9B3-79722008E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7277" y="5589825"/>
            <a:ext cx="63156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Symmetric-key cryptography model using QKD.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20319-4C6D-EC41-A151-788BE5E5D345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F6B83-9631-7D43-B974-8CB1ED6E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94" y="2027578"/>
            <a:ext cx="6185209" cy="33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001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692229" y="1329192"/>
            <a:ext cx="6354693" cy="482345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previous studies: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distance: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7600 km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[4].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rate: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Kbps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[5]. 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Key may be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erroneous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distance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limited.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limited.</a:t>
            </a: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improve the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of key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Problem Statement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8491" y="587142"/>
            <a:ext cx="73797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Satellite QKD System and Challenges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D47B-4E22-7A4F-A9B3-79722008E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24" y="5706140"/>
            <a:ext cx="51358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common satellite QKD scheme (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Bedington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2017).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D3B5D-3702-814E-848C-193854A0A224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D3EE9-7604-DD4B-AFD0-57FF438B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68" y="1493784"/>
            <a:ext cx="4203720" cy="41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902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45232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Research Idea and Solution 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688492" y="697165"/>
            <a:ext cx="5446068" cy="396384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514350" indent="-514350" algn="just">
              <a:buAutoNum type="arabicPeriod"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Idea</a:t>
            </a:r>
            <a:endParaRPr lang="en-US" sz="2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</a:pPr>
            <a:endParaRPr lang="en-US" sz="23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</a:pP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QKD network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secure communication:</a:t>
            </a:r>
          </a:p>
          <a:p>
            <a:pPr marL="457189" indent="-457189"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 rate is around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Gbps</a:t>
            </a:r>
          </a:p>
          <a:p>
            <a:pPr marL="457189" indent="-457189"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reliability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189" indent="-457189" algn="just">
              <a:lnSpc>
                <a:spcPct val="130000"/>
              </a:lnSpc>
              <a:spcBef>
                <a:spcPts val="267"/>
              </a:spcBef>
              <a:spcAft>
                <a:spcPts val="267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distance is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hundred kilometer</a:t>
            </a:r>
            <a:r>
              <a:rPr lang="en-US" sz="23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2D91F-DCEA-B24B-86A6-655E553C0D27}"/>
              </a:ext>
            </a:extLst>
          </p:cNvPr>
          <p:cNvSpPr/>
          <p:nvPr/>
        </p:nvSpPr>
        <p:spPr>
          <a:xfrm>
            <a:off x="6597960" y="697164"/>
            <a:ext cx="5453927" cy="361604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Solution Approach</a:t>
            </a:r>
            <a:endParaRPr 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endParaRPr 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approach:</a:t>
            </a:r>
          </a:p>
          <a:p>
            <a:pPr marL="457189" indent="-457189" algn="just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retransmission technique 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improve the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sz="23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189" indent="-457189" algn="just">
              <a:lnSpc>
                <a:spcPct val="130000"/>
              </a:lnSpc>
              <a:spcBef>
                <a:spcPts val="400"/>
              </a:spcBef>
              <a:spcAft>
                <a:spcPts val="400"/>
              </a:spcAft>
              <a:buClr>
                <a:schemeClr val="bg2"/>
              </a:buClr>
              <a:buFont typeface="Courier New" panose="02070309020205020404" pitchFamily="49" charset="0"/>
              <a:buChar char="o"/>
            </a:pP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Relaying technique</a:t>
            </a:r>
            <a:r>
              <a:rPr lang="en-US" sz="23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improve the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3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046BA-B57F-4F47-BDB3-12CC7D293E90}"/>
              </a:ext>
            </a:extLst>
          </p:cNvPr>
          <p:cNvSpPr/>
          <p:nvPr/>
        </p:nvSpPr>
        <p:spPr>
          <a:xfrm flipH="1">
            <a:off x="6257439" y="779482"/>
            <a:ext cx="208741" cy="55007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FC4B4-0869-8C4A-B351-43787DB87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69" y="4755402"/>
            <a:ext cx="1343914" cy="152000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2E72A-8CAC-454B-9B50-F8D3D562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47" y="4755403"/>
            <a:ext cx="2288949" cy="152000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B637F-3A5E-284A-9CCE-0795AA5EF1EF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0509511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80401" y="1565590"/>
            <a:ext cx="11235778" cy="331390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satellite QKD system scheme </a:t>
            </a: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retransmission </a:t>
            </a: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relaying technique </a:t>
            </a: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performance and reliability.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en-US" sz="2400" dirty="0">
              <a:solidFill>
                <a:srgbClr val="3C36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system performance: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loss rate (KLR)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outage rate</a:t>
            </a:r>
            <a:r>
              <a:rPr 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endParaRPr lang="en-US" sz="2400" i="1" dirty="0">
              <a:solidFill>
                <a:srgbClr val="3C36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the </a:t>
            </a: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secrecy performance: 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quantum bit error rate (QBER) </a:t>
            </a: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ergodic secret-key rate</a:t>
            </a:r>
            <a:r>
              <a:rPr lang="en-US" altLang="en-US" sz="2400" dirty="0">
                <a:solidFill>
                  <a:srgbClr val="3C36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>
                <a:schemeClr val="tx1"/>
              </a:buClr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88492" y="29644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Contributions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B9442-6E6B-6C46-9347-F69FB76AE3D4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1290808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DB965C-FDA9-C247-B39B-21DC426E9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15" y="6322870"/>
            <a:ext cx="5117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retransmission scheme.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688492" y="-2200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99" y="2450252"/>
            <a:ext cx="5905329" cy="19638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6290921" y="4594221"/>
            <a:ext cx="53272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HAP-based relaying scheme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688490" y="511905"/>
            <a:ext cx="8706363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Key Retransmission and HAP-Based Relaying Technique</a:t>
            </a:r>
          </a:p>
          <a:p>
            <a:pPr marL="0" indent="0"/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78290" y="6467268"/>
            <a:ext cx="276225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2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B17B1-84EA-0746-BFC7-80EC8CB8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799" y="1031917"/>
            <a:ext cx="4025589" cy="526423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99F09F-1052-B44E-9341-1F0CE9B24C4D}"/>
              </a:ext>
            </a:extLst>
          </p:cNvPr>
          <p:cNvSpPr/>
          <p:nvPr/>
        </p:nvSpPr>
        <p:spPr>
          <a:xfrm>
            <a:off x="5841183" y="3213588"/>
            <a:ext cx="1080000" cy="1080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646A4E-215C-5E49-89EB-92805663C6A5}"/>
              </a:ext>
            </a:extLst>
          </p:cNvPr>
          <p:cNvSpPr/>
          <p:nvPr/>
        </p:nvSpPr>
        <p:spPr>
          <a:xfrm>
            <a:off x="10559415" y="3213588"/>
            <a:ext cx="1080000" cy="1080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Node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B44C7-1A8C-BF4E-80B1-E260887048C8}"/>
              </a:ext>
            </a:extLst>
          </p:cNvPr>
          <p:cNvSpPr/>
          <p:nvPr/>
        </p:nvSpPr>
        <p:spPr>
          <a:xfrm>
            <a:off x="8239363" y="3213588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Relay</a:t>
            </a:r>
          </a:p>
          <a:p>
            <a:pPr algn="ctr"/>
            <a:r>
              <a:rPr lang="en-VN" dirty="0">
                <a:solidFill>
                  <a:srgbClr val="C00000"/>
                </a:solidFill>
              </a:rPr>
              <a:t>(HAP)</a:t>
            </a:r>
          </a:p>
        </p:txBody>
      </p:sp>
    </p:spTree>
    <p:extLst>
      <p:ext uri="{BB962C8B-B14F-4D97-AF65-F5344CB8AC3E}">
        <p14:creationId xmlns:p14="http://schemas.microsoft.com/office/powerpoint/2010/main" val="124958958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688492" y="-22003"/>
            <a:ext cx="10276417" cy="651933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Evaluation 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FD109-1063-8647-8A93-CB50BD061C1B}"/>
              </a:ext>
            </a:extLst>
          </p:cNvPr>
          <p:cNvSpPr/>
          <p:nvPr/>
        </p:nvSpPr>
        <p:spPr>
          <a:xfrm>
            <a:off x="1544989" y="5765302"/>
            <a:ext cx="9102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</a:t>
            </a:r>
            <a:r>
              <a:rPr lang="en-US" dirty="0"/>
              <a:t>Satellite FSO/QKD system using HAP-based relaying and link-layer ARQ technique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88491" y="511905"/>
            <a:ext cx="5779544" cy="530509"/>
          </a:xfrm>
          <a:prstGeom prst="rect">
            <a:avLst/>
          </a:prstGeom>
        </p:spPr>
        <p:txBody>
          <a:bodyPr vert="horz" wrap="square" lIns="0" tIns="60960" rIns="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System Model</a:t>
            </a:r>
          </a:p>
          <a:p>
            <a:pPr marL="0" indent="0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0975BF-3454-E742-8C13-A615D9E83587}"/>
              </a:ext>
            </a:extLst>
          </p:cNvPr>
          <p:cNvSpPr/>
          <p:nvPr/>
        </p:nvSpPr>
        <p:spPr>
          <a:xfrm>
            <a:off x="29028" y="6280264"/>
            <a:ext cx="571500" cy="558800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6CA99-B1E1-504E-B951-E22FCA34E7B3}"/>
              </a:ext>
            </a:extLst>
          </p:cNvPr>
          <p:cNvSpPr txBox="1"/>
          <p:nvPr/>
        </p:nvSpPr>
        <p:spPr>
          <a:xfrm>
            <a:off x="9397615" y="6432578"/>
            <a:ext cx="27653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Oregon State University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1143E-93F1-6D41-B48B-18A3CA82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82" y="1342616"/>
            <a:ext cx="6692436" cy="401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9394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</Template>
  <TotalTime>4950</TotalTime>
  <Words>1221</Words>
  <Application>Microsoft Macintosh PowerPoint</Application>
  <PresentationFormat>Widescreen</PresentationFormat>
  <Paragraphs>239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Source Sans Pro</vt:lpstr>
      <vt:lpstr>Source Sans Pro Semibold</vt:lpstr>
      <vt:lpstr>Times New Roman</vt:lpstr>
      <vt:lpstr>Wingdings</vt:lpstr>
      <vt:lpstr>SU_Preso_16x9_v6</vt:lpstr>
      <vt:lpstr>SU_Template_TopBar</vt:lpstr>
      <vt:lpstr>Equation</vt:lpstr>
      <vt:lpstr>PowerPoint Presentation</vt:lpstr>
      <vt:lpstr>Content</vt:lpstr>
      <vt:lpstr>I. Problem Statement</vt:lpstr>
      <vt:lpstr>I. Problem Statement</vt:lpstr>
      <vt:lpstr>I. Problem Statement</vt:lpstr>
      <vt:lpstr>II. Research Idea and Solution Approach</vt:lpstr>
      <vt:lpstr>III. Contributions</vt:lpstr>
      <vt:lpstr>IV. Evaluation Method</vt:lpstr>
      <vt:lpstr>IV. Evaluation Method</vt:lpstr>
      <vt:lpstr>IV. Evaluation Method</vt:lpstr>
      <vt:lpstr>IV. Evaluation Method</vt:lpstr>
      <vt:lpstr>IV. Evaluation Method</vt:lpstr>
      <vt:lpstr>IV. Evaluation Method</vt:lpstr>
      <vt:lpstr>IV. Evaluation Method</vt:lpstr>
      <vt:lpstr>IV. Evaluation Method</vt:lpstr>
      <vt:lpstr>IV. Evaluation Method</vt:lpstr>
      <vt:lpstr>PowerPoint Presentation</vt:lpstr>
      <vt:lpstr>V. Numerical Results</vt:lpstr>
      <vt:lpstr>V. Numerical Results</vt:lpstr>
      <vt:lpstr>V. Numerical Results</vt:lpstr>
      <vt:lpstr>VI. Conclusions and Future Outlook </vt:lpstr>
      <vt:lpstr>Thank you!</vt:lpstr>
    </vt:vector>
  </TitlesOfParts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Microsoft</dc:creator>
  <dc:description>2012 PowerPoint template redesign</dc:description>
  <cp:lastModifiedBy>Microsoft Office User</cp:lastModifiedBy>
  <cp:revision>645</cp:revision>
  <dcterms:created xsi:type="dcterms:W3CDTF">2021-01-19T09:54:48Z</dcterms:created>
  <dcterms:modified xsi:type="dcterms:W3CDTF">2022-05-25T22:02:34Z</dcterms:modified>
</cp:coreProperties>
</file>